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59" r:id="rId5"/>
    <p:sldId id="260" r:id="rId6"/>
    <p:sldId id="269" r:id="rId7"/>
    <p:sldId id="261" r:id="rId8"/>
    <p:sldId id="270" r:id="rId9"/>
    <p:sldId id="262" r:id="rId10"/>
    <p:sldId id="263" r:id="rId11"/>
    <p:sldId id="271" r:id="rId12"/>
    <p:sldId id="272" r:id="rId13"/>
    <p:sldId id="265" r:id="rId14"/>
    <p:sldId id="266" r:id="rId15"/>
    <p:sldId id="267" r:id="rId16"/>
    <p:sldId id="264" r:id="rId17"/>
    <p:sldId id="268" r:id="rId1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956" y="-4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62F02EC-6DEF-4080-80F6-B137BB126A11}" type="datetimeFigureOut">
              <a:rPr lang="es-ES" smtClean="0"/>
              <a:t>09/10/2017</a:t>
            </a:fld>
            <a:endParaRPr lang="es-E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E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6678F83-7CD6-41E0-B558-BCF33E7C5883}" type="slidenum">
              <a:rPr lang="es-ES" smtClean="0"/>
              <a:t>‹Nº›</a:t>
            </a:fld>
            <a:endParaRPr lang="es-E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62F02EC-6DEF-4080-80F6-B137BB126A11}" type="datetimeFigureOut">
              <a:rPr lang="es-ES" smtClean="0"/>
              <a:t>09/10/2017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6678F83-7CD6-41E0-B558-BCF33E7C5883}"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62F02EC-6DEF-4080-80F6-B137BB126A11}" type="datetimeFigureOut">
              <a:rPr lang="es-ES" smtClean="0"/>
              <a:t>09/10/2017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6678F83-7CD6-41E0-B558-BCF33E7C5883}"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62F02EC-6DEF-4080-80F6-B137BB126A11}" type="datetimeFigureOut">
              <a:rPr lang="es-ES" smtClean="0"/>
              <a:t>09/10/2017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6678F83-7CD6-41E0-B558-BCF33E7C5883}"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62F02EC-6DEF-4080-80F6-B137BB126A11}" type="datetimeFigureOut">
              <a:rPr lang="es-ES" smtClean="0"/>
              <a:t>09/10/2017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6678F83-7CD6-41E0-B558-BCF33E7C5883}"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F62F02EC-6DEF-4080-80F6-B137BB126A11}" type="datetimeFigureOut">
              <a:rPr lang="es-ES" smtClean="0"/>
              <a:t>09/10/2017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6678F83-7CD6-41E0-B558-BCF33E7C5883}" type="slidenum">
              <a:rPr lang="es-ES" smtClean="0"/>
              <a:t>‹Nº›</a:t>
            </a:fld>
            <a:endParaRPr lang="es-ES"/>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62F02EC-6DEF-4080-80F6-B137BB126A11}" type="datetimeFigureOut">
              <a:rPr lang="es-ES" smtClean="0"/>
              <a:t>09/10/2017</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36678F83-7CD6-41E0-B558-BCF33E7C5883}"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F62F02EC-6DEF-4080-80F6-B137BB126A11}" type="datetimeFigureOut">
              <a:rPr lang="es-ES" smtClean="0"/>
              <a:t>09/10/2017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36678F83-7CD6-41E0-B558-BCF33E7C5883}"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2F02EC-6DEF-4080-80F6-B137BB126A11}" type="datetimeFigureOut">
              <a:rPr lang="es-ES" smtClean="0"/>
              <a:t>09/10/2017</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36678F83-7CD6-41E0-B558-BCF33E7C5883}"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62F02EC-6DEF-4080-80F6-B137BB126A11}" type="datetimeFigureOut">
              <a:rPr lang="es-ES" smtClean="0"/>
              <a:t>09/10/2017</a:t>
            </a:fld>
            <a:endParaRPr lang="es-ES"/>
          </a:p>
        </p:txBody>
      </p:sp>
      <p:sp>
        <p:nvSpPr>
          <p:cNvPr id="7" name="Slide Number Placeholder 6"/>
          <p:cNvSpPr>
            <a:spLocks noGrp="1"/>
          </p:cNvSpPr>
          <p:nvPr>
            <p:ph type="sldNum" sz="quarter" idx="12"/>
          </p:nvPr>
        </p:nvSpPr>
        <p:spPr/>
        <p:txBody>
          <a:bodyPr/>
          <a:lstStyle/>
          <a:p>
            <a:fld id="{36678F83-7CD6-41E0-B558-BCF33E7C5883}" type="slidenum">
              <a:rPr lang="es-ES" smtClean="0"/>
              <a:t>‹Nº›</a:t>
            </a:fld>
            <a:endParaRPr lang="es-E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62F02EC-6DEF-4080-80F6-B137BB126A11}" type="datetimeFigureOut">
              <a:rPr lang="es-ES" smtClean="0"/>
              <a:t>09/10/2017</a:t>
            </a:fld>
            <a:endParaRPr lang="es-E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7" name="Slide Number Placeholder 6"/>
          <p:cNvSpPr>
            <a:spLocks noGrp="1"/>
          </p:cNvSpPr>
          <p:nvPr>
            <p:ph type="sldNum" sz="quarter" idx="12"/>
          </p:nvPr>
        </p:nvSpPr>
        <p:spPr/>
        <p:txBody>
          <a:bodyPr/>
          <a:lstStyle/>
          <a:p>
            <a:fld id="{36678F83-7CD6-41E0-B558-BCF33E7C5883}"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62F02EC-6DEF-4080-80F6-B137BB126A11}" type="datetimeFigureOut">
              <a:rPr lang="es-ES" smtClean="0"/>
              <a:t>09/10/2017</a:t>
            </a:fld>
            <a:endParaRPr lang="es-E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E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6678F83-7CD6-41E0-B558-BCF33E7C5883}"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El estrés</a:t>
            </a:r>
            <a:endParaRPr lang="es-ES" dirty="0"/>
          </a:p>
        </p:txBody>
      </p:sp>
      <p:sp>
        <p:nvSpPr>
          <p:cNvPr id="3" name="2 Subtítulo"/>
          <p:cNvSpPr>
            <a:spLocks noGrp="1"/>
          </p:cNvSpPr>
          <p:nvPr>
            <p:ph type="subTitle" idx="1"/>
          </p:nvPr>
        </p:nvSpPr>
        <p:spPr/>
        <p:txBody>
          <a:bodyPr>
            <a:normAutofit fontScale="85000" lnSpcReduction="10000"/>
          </a:bodyPr>
          <a:lstStyle/>
          <a:p>
            <a:r>
              <a:rPr lang="es-ES" dirty="0" smtClean="0"/>
              <a:t>Relaciones con los trastornos de enseñanza y aprendizaje.</a:t>
            </a:r>
          </a:p>
          <a:p>
            <a:endParaRPr lang="es-ES" dirty="0"/>
          </a:p>
          <a:p>
            <a:r>
              <a:rPr lang="es-ES" dirty="0" smtClean="0"/>
              <a:t>Antonio Roldán. </a:t>
            </a:r>
          </a:p>
          <a:p>
            <a:r>
              <a:rPr lang="es-ES" smtClean="0"/>
              <a:t>C.E.I.P SAN BARTOLOMÉ</a:t>
            </a:r>
            <a:endParaRPr lang="es-ES" dirty="0"/>
          </a:p>
        </p:txBody>
      </p:sp>
    </p:spTree>
    <p:extLst>
      <p:ext uri="{BB962C8B-B14F-4D97-AF65-F5344CB8AC3E}">
        <p14:creationId xmlns:p14="http://schemas.microsoft.com/office/powerpoint/2010/main" val="4903524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texto"/>
          <p:cNvSpPr>
            <a:spLocks noGrp="1"/>
          </p:cNvSpPr>
          <p:nvPr>
            <p:ph type="body" idx="1"/>
          </p:nvPr>
        </p:nvSpPr>
        <p:spPr>
          <a:xfrm>
            <a:off x="683568" y="908720"/>
            <a:ext cx="7776864" cy="5328592"/>
          </a:xfrm>
        </p:spPr>
        <p:style>
          <a:lnRef idx="1">
            <a:schemeClr val="accent1"/>
          </a:lnRef>
          <a:fillRef idx="2">
            <a:schemeClr val="accent1"/>
          </a:fillRef>
          <a:effectRef idx="1">
            <a:schemeClr val="accent1"/>
          </a:effectRef>
          <a:fontRef idx="minor">
            <a:schemeClr val="dk1"/>
          </a:fontRef>
        </p:style>
        <p:txBody>
          <a:bodyPr>
            <a:normAutofit fontScale="47500" lnSpcReduction="20000"/>
          </a:bodyPr>
          <a:lstStyle/>
          <a:p>
            <a:pPr marL="342900" indent="-342900">
              <a:buClrTx/>
              <a:buFont typeface="Courier New" pitchFamily="49" charset="0"/>
              <a:buChar char="o"/>
            </a:pPr>
            <a:r>
              <a:rPr lang="es-ES_tradnl" sz="4200" dirty="0" smtClean="0">
                <a:solidFill>
                  <a:schemeClr val="tx1"/>
                </a:solidFill>
              </a:rPr>
              <a:t>Sensación de agobio e impotencia ante cualquier obstáculo.</a:t>
            </a:r>
          </a:p>
          <a:p>
            <a:pPr marL="342900" indent="-342900">
              <a:buClrTx/>
              <a:buFont typeface="Courier New" pitchFamily="49" charset="0"/>
              <a:buChar char="o"/>
            </a:pPr>
            <a:r>
              <a:rPr lang="es-ES_tradnl" sz="4200" dirty="0" smtClean="0">
                <a:solidFill>
                  <a:schemeClr val="tx1"/>
                </a:solidFill>
              </a:rPr>
              <a:t>Irritabilidad, desesperación.</a:t>
            </a:r>
          </a:p>
          <a:p>
            <a:pPr marL="342900" indent="-342900">
              <a:buClrTx/>
              <a:buFont typeface="Courier New" pitchFamily="49" charset="0"/>
              <a:buChar char="o"/>
            </a:pPr>
            <a:r>
              <a:rPr lang="es-ES_tradnl" sz="4200" dirty="0" smtClean="0">
                <a:solidFill>
                  <a:schemeClr val="tx1"/>
                </a:solidFill>
              </a:rPr>
              <a:t>Sentimiento de culpa.</a:t>
            </a:r>
          </a:p>
          <a:p>
            <a:pPr marL="342900" indent="-342900">
              <a:buClrTx/>
              <a:buFont typeface="Courier New" pitchFamily="49" charset="0"/>
              <a:buChar char="o"/>
            </a:pPr>
            <a:r>
              <a:rPr lang="es-ES_tradnl" sz="4200" dirty="0" smtClean="0">
                <a:solidFill>
                  <a:schemeClr val="tx1"/>
                </a:solidFill>
              </a:rPr>
              <a:t>Tristeza y depresión.</a:t>
            </a:r>
          </a:p>
          <a:p>
            <a:pPr marL="342900" indent="-342900">
              <a:buClrTx/>
              <a:buFont typeface="Courier New" pitchFamily="49" charset="0"/>
              <a:buChar char="o"/>
            </a:pPr>
            <a:r>
              <a:rPr lang="es-ES_tradnl" sz="4200" dirty="0" smtClean="0">
                <a:solidFill>
                  <a:schemeClr val="tx1"/>
                </a:solidFill>
              </a:rPr>
              <a:t>Falta de ilusión.</a:t>
            </a:r>
          </a:p>
          <a:p>
            <a:pPr marL="342900" indent="-342900">
              <a:buClrTx/>
              <a:buFont typeface="Courier New" pitchFamily="49" charset="0"/>
              <a:buChar char="o"/>
            </a:pPr>
            <a:r>
              <a:rPr lang="es-ES_tradnl" sz="4200" dirty="0" smtClean="0">
                <a:solidFill>
                  <a:schemeClr val="tx1"/>
                </a:solidFill>
              </a:rPr>
              <a:t>Alteraciones de sueño.</a:t>
            </a:r>
          </a:p>
          <a:p>
            <a:pPr marL="342900" indent="-342900">
              <a:buClrTx/>
              <a:buFont typeface="Courier New" pitchFamily="49" charset="0"/>
              <a:buChar char="o"/>
            </a:pPr>
            <a:r>
              <a:rPr lang="es-ES_tradnl" sz="4200" dirty="0" smtClean="0">
                <a:solidFill>
                  <a:schemeClr val="tx1"/>
                </a:solidFill>
              </a:rPr>
              <a:t>Movimientos sin sentido.</a:t>
            </a:r>
          </a:p>
          <a:p>
            <a:pPr marL="342900" indent="-342900">
              <a:buClrTx/>
              <a:buFont typeface="Courier New" pitchFamily="49" charset="0"/>
              <a:buChar char="o"/>
            </a:pPr>
            <a:r>
              <a:rPr lang="es-ES_tradnl" sz="4200" dirty="0" smtClean="0">
                <a:solidFill>
                  <a:schemeClr val="tx1"/>
                </a:solidFill>
              </a:rPr>
              <a:t>Pérdida de interés por las actividades que le interesaban.</a:t>
            </a:r>
          </a:p>
          <a:p>
            <a:pPr marL="342900" indent="-342900">
              <a:buClrTx/>
              <a:buFont typeface="Courier New" pitchFamily="49" charset="0"/>
              <a:buChar char="o"/>
            </a:pPr>
            <a:r>
              <a:rPr lang="es-ES_tradnl" sz="4200" dirty="0" smtClean="0">
                <a:solidFill>
                  <a:schemeClr val="tx1"/>
                </a:solidFill>
              </a:rPr>
              <a:t>Cambio de hábitos dietéticos y patologías alimentarias.</a:t>
            </a:r>
          </a:p>
          <a:p>
            <a:pPr marL="342900" indent="-342900">
              <a:buClrTx/>
              <a:buFont typeface="Courier New" pitchFamily="49" charset="0"/>
              <a:buChar char="o"/>
            </a:pPr>
            <a:r>
              <a:rPr lang="es-ES_tradnl" sz="4200" dirty="0" smtClean="0">
                <a:solidFill>
                  <a:schemeClr val="tx1"/>
                </a:solidFill>
              </a:rPr>
              <a:t>Irregularidades del humor, recelo y desconfianza.</a:t>
            </a:r>
          </a:p>
          <a:p>
            <a:pPr marL="342900" indent="-342900">
              <a:buClrTx/>
              <a:buFont typeface="Courier New" pitchFamily="49" charset="0"/>
              <a:buChar char="o"/>
            </a:pPr>
            <a:r>
              <a:rPr lang="es-ES_tradnl" sz="4200" dirty="0" smtClean="0">
                <a:solidFill>
                  <a:schemeClr val="tx1"/>
                </a:solidFill>
              </a:rPr>
              <a:t>Conductas de huida, evitación.</a:t>
            </a:r>
          </a:p>
          <a:p>
            <a:pPr marL="342900" indent="-342900">
              <a:buClrTx/>
              <a:buFont typeface="Courier New" pitchFamily="49" charset="0"/>
              <a:buChar char="o"/>
            </a:pPr>
            <a:r>
              <a:rPr lang="es-ES_tradnl" sz="4200" dirty="0" smtClean="0">
                <a:solidFill>
                  <a:schemeClr val="tx1"/>
                </a:solidFill>
              </a:rPr>
              <a:t>Movimientos y mecanismos de descargas vegetativa como tics, golpecitos repetitivos, onicofagia, enuresis, rechinar dientes etc.</a:t>
            </a:r>
          </a:p>
          <a:p>
            <a:pPr marL="342900" indent="-342900">
              <a:buClrTx/>
              <a:buFont typeface="Courier New" pitchFamily="49" charset="0"/>
              <a:buChar char="o"/>
            </a:pPr>
            <a:r>
              <a:rPr lang="es-ES_tradnl" sz="4200" dirty="0" smtClean="0">
                <a:solidFill>
                  <a:schemeClr val="tx1"/>
                </a:solidFill>
              </a:rPr>
              <a:t>Dolores. ( estómago, extremidades etc.)</a:t>
            </a:r>
          </a:p>
          <a:p>
            <a:pPr marL="342900" indent="-342900">
              <a:buClrTx/>
              <a:buFont typeface="Courier New" pitchFamily="49" charset="0"/>
              <a:buChar char="o"/>
            </a:pPr>
            <a:endParaRPr lang="es-ES_tradnl" dirty="0" smtClean="0">
              <a:solidFill>
                <a:schemeClr val="tx1"/>
              </a:solidFill>
            </a:endParaRPr>
          </a:p>
          <a:p>
            <a:pPr marL="342900" indent="-342900">
              <a:buClrTx/>
              <a:buFont typeface="Courier New" pitchFamily="49" charset="0"/>
              <a:buChar char="o"/>
            </a:pPr>
            <a:endParaRPr lang="es-ES_tradnl" dirty="0" smtClean="0">
              <a:solidFill>
                <a:schemeClr val="tx1"/>
              </a:solidFill>
            </a:endParaRPr>
          </a:p>
          <a:p>
            <a:pPr marL="342900" indent="-342900">
              <a:buClrTx/>
              <a:buFont typeface="Courier New" pitchFamily="49" charset="0"/>
              <a:buChar char="o"/>
            </a:pPr>
            <a:endParaRPr lang="es-ES" dirty="0">
              <a:solidFill>
                <a:schemeClr val="tx1"/>
              </a:solidFill>
            </a:endParaRPr>
          </a:p>
        </p:txBody>
      </p:sp>
    </p:spTree>
    <p:extLst>
      <p:ext uri="{BB962C8B-B14F-4D97-AF65-F5344CB8AC3E}">
        <p14:creationId xmlns:p14="http://schemas.microsoft.com/office/powerpoint/2010/main" val="41165943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043490" y="1027664"/>
            <a:ext cx="7024744" cy="5065632"/>
          </a:xfrm>
        </p:spPr>
        <p:txBody>
          <a:bodyPr anchor="t">
            <a:noAutofit/>
          </a:bodyPr>
          <a:lstStyle/>
          <a:p>
            <a:r>
              <a:rPr lang="es-ES_tradnl" sz="3600" dirty="0" smtClean="0">
                <a:solidFill>
                  <a:schemeClr val="tx1"/>
                </a:solidFill>
              </a:rPr>
              <a:t>Cuando un niño vive bajo un alto nivel de presión, no debemos pedirle que cambie sin más, no puede percibir que si no cambia no nos gusta, porque es posible que tenga problemas de autoestima o que se sienta culpable.</a:t>
            </a:r>
            <a:endParaRPr lang="es-ES" sz="3600" dirty="0">
              <a:solidFill>
                <a:schemeClr val="tx1"/>
              </a:solidFill>
            </a:endParaRPr>
          </a:p>
        </p:txBody>
      </p:sp>
    </p:spTree>
    <p:extLst>
      <p:ext uri="{BB962C8B-B14F-4D97-AF65-F5344CB8AC3E}">
        <p14:creationId xmlns:p14="http://schemas.microsoft.com/office/powerpoint/2010/main" val="8821381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980728"/>
            <a:ext cx="7488832" cy="5112568"/>
          </a:xfrm>
        </p:spPr>
        <p:style>
          <a:lnRef idx="3">
            <a:schemeClr val="lt1"/>
          </a:lnRef>
          <a:fillRef idx="1">
            <a:schemeClr val="accent1"/>
          </a:fillRef>
          <a:effectRef idx="1">
            <a:schemeClr val="accent1"/>
          </a:effectRef>
          <a:fontRef idx="minor">
            <a:schemeClr val="lt1"/>
          </a:fontRef>
        </p:style>
        <p:txBody>
          <a:bodyPr anchor="t">
            <a:noAutofit/>
          </a:bodyPr>
          <a:lstStyle/>
          <a:p>
            <a:r>
              <a:rPr lang="es-ES_tradnl" sz="3200" dirty="0" smtClean="0">
                <a:solidFill>
                  <a:schemeClr val="tx1"/>
                </a:solidFill>
              </a:rPr>
              <a:t>Hemos de ayudarle a desarrollar la consciencia, la voluntad, el espíritu de esfuerzo y su autoestima, transmitiéndole la sensación de que no es un niño problemático, sino que es un ser fantástico que merece  toda nuestra atención positiva y  que tiene algunos problemas que vamos a resolver.</a:t>
            </a:r>
            <a:endParaRPr lang="es-ES" sz="3200" dirty="0">
              <a:solidFill>
                <a:schemeClr val="tx1"/>
              </a:solidFill>
            </a:endParaRPr>
          </a:p>
        </p:txBody>
      </p:sp>
    </p:spTree>
    <p:extLst>
      <p:ext uri="{BB962C8B-B14F-4D97-AF65-F5344CB8AC3E}">
        <p14:creationId xmlns:p14="http://schemas.microsoft.com/office/powerpoint/2010/main" val="872969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1027664"/>
            <a:ext cx="7128910" cy="4489568"/>
          </a:xfrm>
        </p:spPr>
        <p:style>
          <a:lnRef idx="1">
            <a:schemeClr val="accent1"/>
          </a:lnRef>
          <a:fillRef idx="2">
            <a:schemeClr val="accent1"/>
          </a:fillRef>
          <a:effectRef idx="1">
            <a:schemeClr val="accent1"/>
          </a:effectRef>
          <a:fontRef idx="minor">
            <a:schemeClr val="dk1"/>
          </a:fontRef>
        </p:style>
        <p:txBody>
          <a:bodyPr anchor="t">
            <a:normAutofit fontScale="90000"/>
          </a:bodyPr>
          <a:lstStyle/>
          <a:p>
            <a:pPr algn="just"/>
            <a:r>
              <a:rPr lang="es-ES_tradnl" sz="3600" dirty="0" smtClean="0">
                <a:solidFill>
                  <a:schemeClr val="tx2"/>
                </a:solidFill>
              </a:rPr>
              <a:t>La educación y el desarrollo del niño ha de estar menos saturada de información y más cargada de aprendizajes dirigidos a la </a:t>
            </a:r>
            <a:r>
              <a:rPr lang="es-ES_tradnl" sz="4900" b="1" dirty="0" smtClean="0">
                <a:solidFill>
                  <a:schemeClr val="tx2"/>
                </a:solidFill>
              </a:rPr>
              <a:t>FORMACIÓN.</a:t>
            </a:r>
            <a:r>
              <a:rPr lang="es-ES_tradnl" sz="3600" dirty="0" smtClean="0">
                <a:solidFill>
                  <a:schemeClr val="tx2"/>
                </a:solidFill>
              </a:rPr>
              <a:t/>
            </a:r>
            <a:br>
              <a:rPr lang="es-ES_tradnl" sz="3600" dirty="0" smtClean="0">
                <a:solidFill>
                  <a:schemeClr val="tx2"/>
                </a:solidFill>
              </a:rPr>
            </a:br>
            <a:r>
              <a:rPr lang="es-ES_tradnl" sz="3600" dirty="0" smtClean="0">
                <a:solidFill>
                  <a:schemeClr val="tx2"/>
                </a:solidFill>
              </a:rPr>
              <a:t>Basada en desarrollo social e inteligencia emocional</a:t>
            </a:r>
            <a:r>
              <a:rPr lang="es-ES_tradnl" dirty="0" smtClean="0">
                <a:solidFill>
                  <a:schemeClr val="tx2"/>
                </a:solidFill>
              </a:rPr>
              <a:t>.</a:t>
            </a:r>
            <a:r>
              <a:rPr lang="es-ES_tradnl" sz="2800" dirty="0">
                <a:solidFill>
                  <a:schemeClr val="tx2"/>
                </a:solidFill>
              </a:rPr>
              <a:t>	</a:t>
            </a:r>
            <a:r>
              <a:rPr lang="es-ES_tradnl" sz="2800" dirty="0" smtClean="0">
                <a:solidFill>
                  <a:schemeClr val="tx2"/>
                </a:solidFill>
              </a:rPr>
              <a:t/>
            </a:r>
            <a:br>
              <a:rPr lang="es-ES_tradnl" sz="2800" dirty="0" smtClean="0">
                <a:solidFill>
                  <a:schemeClr val="tx2"/>
                </a:solidFill>
              </a:rPr>
            </a:br>
            <a:endParaRPr lang="es-ES" sz="2800" dirty="0">
              <a:solidFill>
                <a:schemeClr val="tx2"/>
              </a:solidFill>
            </a:endParaRPr>
          </a:p>
        </p:txBody>
      </p:sp>
    </p:spTree>
    <p:extLst>
      <p:ext uri="{BB962C8B-B14F-4D97-AF65-F5344CB8AC3E}">
        <p14:creationId xmlns:p14="http://schemas.microsoft.com/office/powerpoint/2010/main" val="13868111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1027664"/>
            <a:ext cx="7272926" cy="4849608"/>
          </a:xfrm>
        </p:spPr>
        <p:style>
          <a:lnRef idx="1">
            <a:schemeClr val="accent1"/>
          </a:lnRef>
          <a:fillRef idx="2">
            <a:schemeClr val="accent1"/>
          </a:fillRef>
          <a:effectRef idx="1">
            <a:schemeClr val="accent1"/>
          </a:effectRef>
          <a:fontRef idx="minor">
            <a:schemeClr val="dk1"/>
          </a:fontRef>
        </p:style>
        <p:txBody>
          <a:bodyPr anchor="t">
            <a:normAutofit fontScale="90000"/>
          </a:bodyPr>
          <a:lstStyle/>
          <a:p>
            <a:r>
              <a:rPr lang="es-ES_tradnl" dirty="0">
                <a:solidFill>
                  <a:schemeClr val="tx2"/>
                </a:solidFill>
              </a:rPr>
              <a:t>	</a:t>
            </a:r>
            <a:r>
              <a:rPr lang="es-ES_tradnl" dirty="0" smtClean="0">
                <a:solidFill>
                  <a:schemeClr val="tx2"/>
                </a:solidFill>
              </a:rPr>
              <a:t>Los niños pasan muchas horas haciendo deberes, estudiando y memorizando datos que olvidan pronto, e invierten muy poco tiempo en estudiar procedimientos y formas de autoconocimiento, y adaptación a un grupo social</a:t>
            </a:r>
            <a:endParaRPr lang="es-ES" dirty="0">
              <a:solidFill>
                <a:schemeClr val="tx2"/>
              </a:solidFill>
            </a:endParaRPr>
          </a:p>
        </p:txBody>
      </p:sp>
    </p:spTree>
    <p:extLst>
      <p:ext uri="{BB962C8B-B14F-4D97-AF65-F5344CB8AC3E}">
        <p14:creationId xmlns:p14="http://schemas.microsoft.com/office/powerpoint/2010/main" val="10318428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1027664"/>
            <a:ext cx="7776864" cy="4921616"/>
          </a:xfrm>
        </p:spPr>
        <p:style>
          <a:lnRef idx="1">
            <a:schemeClr val="accent1"/>
          </a:lnRef>
          <a:fillRef idx="3">
            <a:schemeClr val="accent1"/>
          </a:fillRef>
          <a:effectRef idx="2">
            <a:schemeClr val="accent1"/>
          </a:effectRef>
          <a:fontRef idx="minor">
            <a:schemeClr val="lt1"/>
          </a:fontRef>
        </p:style>
        <p:txBody>
          <a:bodyPr anchor="t">
            <a:normAutofit fontScale="90000"/>
          </a:bodyPr>
          <a:lstStyle/>
          <a:p>
            <a:r>
              <a:rPr lang="es-ES_tradnl" dirty="0" smtClean="0">
                <a:solidFill>
                  <a:schemeClr val="tx1"/>
                </a:solidFill>
              </a:rPr>
              <a:t>	</a:t>
            </a:r>
            <a:r>
              <a:rPr lang="es-ES_tradnl" sz="3100" dirty="0" smtClean="0">
                <a:solidFill>
                  <a:schemeClr val="tx1"/>
                </a:solidFill>
              </a:rPr>
              <a:t>No podemos dejar de señalar la facilidad  y el </a:t>
            </a:r>
            <a:r>
              <a:rPr lang="es-ES_tradnl" sz="3100" b="1" dirty="0" smtClean="0">
                <a:solidFill>
                  <a:schemeClr val="tx1"/>
                </a:solidFill>
              </a:rPr>
              <a:t>poco esfuerzo </a:t>
            </a:r>
            <a:r>
              <a:rPr lang="es-ES_tradnl" sz="3100" dirty="0" smtClean="0">
                <a:solidFill>
                  <a:schemeClr val="tx1"/>
                </a:solidFill>
              </a:rPr>
              <a:t>que nuestros hijos emplean para acceder a todo lo que necesitan o quieren. </a:t>
            </a:r>
            <a:br>
              <a:rPr lang="es-ES_tradnl" sz="3100" dirty="0" smtClean="0">
                <a:solidFill>
                  <a:schemeClr val="tx1"/>
                </a:solidFill>
              </a:rPr>
            </a:br>
            <a:r>
              <a:rPr lang="es-ES_tradnl" sz="3100" dirty="0">
                <a:solidFill>
                  <a:schemeClr val="tx1"/>
                </a:solidFill>
              </a:rPr>
              <a:t>	</a:t>
            </a:r>
            <a:r>
              <a:rPr lang="es-ES_tradnl" sz="3100" dirty="0" smtClean="0">
                <a:solidFill>
                  <a:schemeClr val="tx1"/>
                </a:solidFill>
              </a:rPr>
              <a:t>Además la </a:t>
            </a:r>
            <a:r>
              <a:rPr lang="es-ES_tradnl" sz="3100" b="1" dirty="0" smtClean="0">
                <a:solidFill>
                  <a:schemeClr val="tx1"/>
                </a:solidFill>
              </a:rPr>
              <a:t>sobreprotección</a:t>
            </a:r>
            <a:br>
              <a:rPr lang="es-ES_tradnl" sz="3100" b="1" dirty="0" smtClean="0">
                <a:solidFill>
                  <a:schemeClr val="tx1"/>
                </a:solidFill>
              </a:rPr>
            </a:br>
            <a:r>
              <a:rPr lang="es-ES_tradnl" sz="3100" dirty="0" smtClean="0">
                <a:solidFill>
                  <a:schemeClr val="tx1"/>
                </a:solidFill>
              </a:rPr>
              <a:t>a la que los sometemos impide el desarrollo motor e intelectual, saltando o frenando etapas importantísimas en su desarrollo como  la succión, arrastre, gateo, caminar, correr etc.</a:t>
            </a:r>
            <a:r>
              <a:rPr lang="es-ES_tradnl" sz="3100" dirty="0">
                <a:solidFill>
                  <a:schemeClr val="tx1"/>
                </a:solidFill>
              </a:rPr>
              <a:t/>
            </a:r>
            <a:br>
              <a:rPr lang="es-ES_tradnl" sz="3100" dirty="0">
                <a:solidFill>
                  <a:schemeClr val="tx1"/>
                </a:solidFill>
              </a:rPr>
            </a:br>
            <a:r>
              <a:rPr lang="es-ES_tradnl" dirty="0" smtClean="0">
                <a:solidFill>
                  <a:schemeClr val="tx1"/>
                </a:solidFill>
              </a:rPr>
              <a:t>	</a:t>
            </a:r>
            <a:endParaRPr lang="es-ES" dirty="0">
              <a:solidFill>
                <a:schemeClr val="tx1"/>
              </a:solidFill>
            </a:endParaRPr>
          </a:p>
        </p:txBody>
      </p:sp>
    </p:spTree>
    <p:extLst>
      <p:ext uri="{BB962C8B-B14F-4D97-AF65-F5344CB8AC3E}">
        <p14:creationId xmlns:p14="http://schemas.microsoft.com/office/powerpoint/2010/main" val="10460149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83568" y="1124744"/>
            <a:ext cx="7848872" cy="4968552"/>
          </a:xfrm>
        </p:spPr>
        <p:style>
          <a:lnRef idx="1">
            <a:schemeClr val="accent4"/>
          </a:lnRef>
          <a:fillRef idx="2">
            <a:schemeClr val="accent4"/>
          </a:fillRef>
          <a:effectRef idx="1">
            <a:schemeClr val="accent4"/>
          </a:effectRef>
          <a:fontRef idx="minor">
            <a:schemeClr val="dk1"/>
          </a:fontRef>
        </p:style>
        <p:txBody>
          <a:bodyPr anchor="t">
            <a:normAutofit fontScale="90000"/>
          </a:bodyPr>
          <a:lstStyle/>
          <a:p>
            <a:pPr algn="ctr"/>
            <a:r>
              <a:rPr lang="es-ES_tradnl" sz="2000" dirty="0"/>
              <a:t>	</a:t>
            </a:r>
            <a:r>
              <a:rPr lang="es-ES_tradnl" sz="2700" dirty="0" smtClean="0">
                <a:solidFill>
                  <a:schemeClr val="tx2"/>
                </a:solidFill>
              </a:rPr>
              <a:t>Todos estos trastornos están reforzados por un sistema de vida muy exigente, competitiva, acelerada, donde se valora mucho más la cantidad que la calidad, la rapidez  frente al sosiego y la tranquilidad, la producción frente al trabajo bien hecho.</a:t>
            </a:r>
            <a:br>
              <a:rPr lang="es-ES_tradnl" sz="2700" dirty="0" smtClean="0">
                <a:solidFill>
                  <a:schemeClr val="tx2"/>
                </a:solidFill>
              </a:rPr>
            </a:br>
            <a:r>
              <a:rPr lang="es-ES_tradnl" sz="2700" dirty="0" smtClean="0">
                <a:solidFill>
                  <a:schemeClr val="tx2"/>
                </a:solidFill>
              </a:rPr>
              <a:t>           Controlado por unos medios de comunicación  que refuerzan todos estos problemas ( violencia, velocidad, consumismo, contenidos  inapropiados, etc. ). Repasen mentalmente los programas de televisión que veían ustedes y los que sus hijos ven</a:t>
            </a:r>
            <a:r>
              <a:rPr lang="es-ES_tradnl" sz="2000" dirty="0" smtClean="0">
                <a:solidFill>
                  <a:schemeClr val="tx2"/>
                </a:solidFill>
              </a:rPr>
              <a:t>. </a:t>
            </a:r>
            <a:br>
              <a:rPr lang="es-ES_tradnl" sz="2000" dirty="0" smtClean="0">
                <a:solidFill>
                  <a:schemeClr val="tx2"/>
                </a:solidFill>
              </a:rPr>
            </a:br>
            <a:r>
              <a:rPr lang="es-ES_tradnl" sz="2000" dirty="0">
                <a:solidFill>
                  <a:schemeClr val="tx2"/>
                </a:solidFill>
              </a:rPr>
              <a:t>	</a:t>
            </a:r>
            <a:r>
              <a:rPr lang="es-ES_tradnl" sz="2000" dirty="0" smtClean="0">
                <a:solidFill>
                  <a:schemeClr val="tx2"/>
                </a:solidFill>
              </a:rPr>
              <a:t/>
            </a:r>
            <a:br>
              <a:rPr lang="es-ES_tradnl" sz="2000" dirty="0" smtClean="0">
                <a:solidFill>
                  <a:schemeClr val="tx2"/>
                </a:solidFill>
              </a:rPr>
            </a:br>
            <a:r>
              <a:rPr lang="es-ES_tradnl" sz="2000" dirty="0" smtClean="0">
                <a:solidFill>
                  <a:schemeClr val="tx2"/>
                </a:solidFill>
              </a:rPr>
              <a:t/>
            </a:r>
            <a:br>
              <a:rPr lang="es-ES_tradnl" sz="2000" dirty="0" smtClean="0">
                <a:solidFill>
                  <a:schemeClr val="tx2"/>
                </a:solidFill>
              </a:rPr>
            </a:br>
            <a:r>
              <a:rPr lang="es-ES_tradnl" sz="2000" dirty="0">
                <a:solidFill>
                  <a:schemeClr val="tx2"/>
                </a:solidFill>
              </a:rPr>
              <a:t/>
            </a:r>
            <a:br>
              <a:rPr lang="es-ES_tradnl" sz="2000" dirty="0">
                <a:solidFill>
                  <a:schemeClr val="tx2"/>
                </a:solidFill>
              </a:rPr>
            </a:br>
            <a:r>
              <a:rPr lang="es-ES_tradnl" sz="2000" dirty="0" smtClean="0">
                <a:solidFill>
                  <a:schemeClr val="tx2"/>
                </a:solidFill>
              </a:rPr>
              <a:t/>
            </a:r>
            <a:br>
              <a:rPr lang="es-ES_tradnl" sz="2000" dirty="0" smtClean="0">
                <a:solidFill>
                  <a:schemeClr val="tx2"/>
                </a:solidFill>
              </a:rPr>
            </a:br>
            <a:r>
              <a:rPr lang="es-ES_tradnl" sz="2000" dirty="0">
                <a:solidFill>
                  <a:schemeClr val="tx2"/>
                </a:solidFill>
              </a:rPr>
              <a:t/>
            </a:r>
            <a:br>
              <a:rPr lang="es-ES_tradnl" sz="2000" dirty="0">
                <a:solidFill>
                  <a:schemeClr val="tx2"/>
                </a:solidFill>
              </a:rPr>
            </a:br>
            <a:r>
              <a:rPr lang="es-ES_tradnl" sz="2000" dirty="0" smtClean="0">
                <a:solidFill>
                  <a:schemeClr val="tx2"/>
                </a:solidFill>
              </a:rPr>
              <a:t/>
            </a:r>
            <a:br>
              <a:rPr lang="es-ES_tradnl" sz="2000" dirty="0" smtClean="0">
                <a:solidFill>
                  <a:schemeClr val="tx2"/>
                </a:solidFill>
              </a:rPr>
            </a:br>
            <a:r>
              <a:rPr lang="es-ES_tradnl" sz="2000" dirty="0" smtClean="0">
                <a:solidFill>
                  <a:schemeClr val="tx2"/>
                </a:solidFill>
              </a:rPr>
              <a:t/>
            </a:r>
            <a:br>
              <a:rPr lang="es-ES_tradnl" sz="2000" dirty="0" smtClean="0">
                <a:solidFill>
                  <a:schemeClr val="tx2"/>
                </a:solidFill>
              </a:rPr>
            </a:br>
            <a:r>
              <a:rPr lang="es-ES_tradnl" sz="2000" dirty="0" smtClean="0">
                <a:solidFill>
                  <a:schemeClr val="tx2"/>
                </a:solidFill>
              </a:rPr>
              <a:t/>
            </a:r>
            <a:br>
              <a:rPr lang="es-ES_tradnl" sz="2000" dirty="0" smtClean="0">
                <a:solidFill>
                  <a:schemeClr val="tx2"/>
                </a:solidFill>
              </a:rPr>
            </a:br>
            <a:endParaRPr lang="es-ES" sz="2000" dirty="0"/>
          </a:p>
        </p:txBody>
      </p:sp>
    </p:spTree>
    <p:extLst>
      <p:ext uri="{BB962C8B-B14F-4D97-AF65-F5344CB8AC3E}">
        <p14:creationId xmlns:p14="http://schemas.microsoft.com/office/powerpoint/2010/main" val="412770511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980728"/>
            <a:ext cx="7920880" cy="4921616"/>
          </a:xfrm>
        </p:spPr>
        <p:style>
          <a:lnRef idx="1">
            <a:schemeClr val="accent6"/>
          </a:lnRef>
          <a:fillRef idx="2">
            <a:schemeClr val="accent6"/>
          </a:fillRef>
          <a:effectRef idx="1">
            <a:schemeClr val="accent6"/>
          </a:effectRef>
          <a:fontRef idx="minor">
            <a:schemeClr val="dk1"/>
          </a:fontRef>
        </p:style>
        <p:txBody>
          <a:bodyPr anchor="t">
            <a:normAutofit fontScale="90000"/>
          </a:bodyPr>
          <a:lstStyle/>
          <a:p>
            <a:r>
              <a:rPr lang="es-ES_tradnl" sz="2400" dirty="0" smtClean="0">
                <a:solidFill>
                  <a:schemeClr val="tx2"/>
                </a:solidFill>
              </a:rPr>
              <a:t>	</a:t>
            </a:r>
            <a:r>
              <a:rPr lang="es-ES_tradnl" sz="3100" dirty="0" smtClean="0">
                <a:solidFill>
                  <a:schemeClr val="tx1"/>
                </a:solidFill>
              </a:rPr>
              <a:t>No </a:t>
            </a:r>
            <a:r>
              <a:rPr lang="es-ES_tradnl" sz="3100" dirty="0">
                <a:solidFill>
                  <a:schemeClr val="tx1"/>
                </a:solidFill>
              </a:rPr>
              <a:t>hay que dejar de mencionar los efectos de una vida  </a:t>
            </a:r>
            <a:r>
              <a:rPr lang="es-ES_tradnl" sz="3100" b="1" dirty="0" smtClean="0">
                <a:solidFill>
                  <a:schemeClr val="tx1"/>
                </a:solidFill>
              </a:rPr>
              <a:t>DESNATURALIZADA</a:t>
            </a:r>
            <a:r>
              <a:rPr lang="es-ES_tradnl" sz="3100" dirty="0" smtClean="0">
                <a:solidFill>
                  <a:schemeClr val="tx1"/>
                </a:solidFill>
              </a:rPr>
              <a:t>, sedentaria, </a:t>
            </a:r>
            <a:r>
              <a:rPr lang="es-ES_tradnl" sz="3100" dirty="0">
                <a:solidFill>
                  <a:schemeClr val="tx1"/>
                </a:solidFill>
              </a:rPr>
              <a:t>donde se ha sustituido el </a:t>
            </a:r>
            <a:r>
              <a:rPr lang="es-ES_tradnl" sz="3100" dirty="0" smtClean="0">
                <a:solidFill>
                  <a:schemeClr val="tx1"/>
                </a:solidFill>
              </a:rPr>
              <a:t>juego y el ejercicio por </a:t>
            </a:r>
            <a:r>
              <a:rPr lang="es-ES_tradnl" sz="3100" dirty="0">
                <a:solidFill>
                  <a:schemeClr val="tx1"/>
                </a:solidFill>
              </a:rPr>
              <a:t>el deporte de </a:t>
            </a:r>
            <a:r>
              <a:rPr lang="es-ES_tradnl" sz="3100" dirty="0" smtClean="0">
                <a:solidFill>
                  <a:schemeClr val="tx1"/>
                </a:solidFill>
              </a:rPr>
              <a:t>competición, donde no se desarrollan relaciones entre iguales. </a:t>
            </a:r>
            <a:r>
              <a:rPr lang="es-ES_tradnl" sz="3100" dirty="0">
                <a:solidFill>
                  <a:schemeClr val="tx1"/>
                </a:solidFill>
              </a:rPr>
              <a:t>	</a:t>
            </a:r>
            <a:r>
              <a:rPr lang="es-ES_tradnl" sz="3100" dirty="0" smtClean="0">
                <a:solidFill>
                  <a:schemeClr val="tx1"/>
                </a:solidFill>
              </a:rPr>
              <a:t/>
            </a:r>
            <a:br>
              <a:rPr lang="es-ES_tradnl" sz="3100" dirty="0" smtClean="0">
                <a:solidFill>
                  <a:schemeClr val="tx1"/>
                </a:solidFill>
              </a:rPr>
            </a:br>
            <a:r>
              <a:rPr lang="es-ES_tradnl" sz="3100" dirty="0">
                <a:solidFill>
                  <a:schemeClr val="tx1"/>
                </a:solidFill>
              </a:rPr>
              <a:t>	</a:t>
            </a:r>
            <a:r>
              <a:rPr lang="es-ES_tradnl" sz="3100" dirty="0" smtClean="0">
                <a:solidFill>
                  <a:schemeClr val="tx1"/>
                </a:solidFill>
              </a:rPr>
              <a:t>Con </a:t>
            </a:r>
            <a:r>
              <a:rPr lang="es-ES_tradnl" sz="3100" dirty="0">
                <a:solidFill>
                  <a:schemeClr val="tx1"/>
                </a:solidFill>
              </a:rPr>
              <a:t>una alimentación dominada por los azúcares y harinas refinadas, lácteos e hidratos de carbono, aditivos, </a:t>
            </a:r>
            <a:r>
              <a:rPr lang="es-ES_tradnl" sz="3100" dirty="0" smtClean="0">
                <a:solidFill>
                  <a:schemeClr val="tx1"/>
                </a:solidFill>
              </a:rPr>
              <a:t>colorantes, </a:t>
            </a:r>
            <a:r>
              <a:rPr lang="es-ES_tradnl" sz="3100" dirty="0">
                <a:solidFill>
                  <a:schemeClr val="tx1"/>
                </a:solidFill>
              </a:rPr>
              <a:t>conservantes </a:t>
            </a:r>
            <a:r>
              <a:rPr lang="es-ES_tradnl" sz="3100" dirty="0" smtClean="0">
                <a:solidFill>
                  <a:schemeClr val="tx1"/>
                </a:solidFill>
              </a:rPr>
              <a:t>etc. que </a:t>
            </a:r>
            <a:r>
              <a:rPr lang="es-ES_tradnl" sz="3100" dirty="0">
                <a:solidFill>
                  <a:schemeClr val="tx1"/>
                </a:solidFill>
              </a:rPr>
              <a:t>constituyen una autentica bomba  en el cerebro del niño.</a:t>
            </a:r>
            <a:r>
              <a:rPr lang="es-ES_tradnl" sz="2400" dirty="0">
                <a:solidFill>
                  <a:schemeClr val="tx2"/>
                </a:solidFill>
              </a:rPr>
              <a:t/>
            </a:r>
            <a:br>
              <a:rPr lang="es-ES_tradnl" sz="2400" dirty="0">
                <a:solidFill>
                  <a:schemeClr val="tx2"/>
                </a:solidFill>
              </a:rPr>
            </a:br>
            <a:r>
              <a:rPr lang="es-ES_tradnl" sz="2400" dirty="0">
                <a:solidFill>
                  <a:schemeClr val="tx2"/>
                </a:solidFill>
              </a:rPr>
              <a:t>	</a:t>
            </a:r>
            <a:endParaRPr lang="es-ES" sz="2400" dirty="0"/>
          </a:p>
        </p:txBody>
      </p:sp>
    </p:spTree>
    <p:extLst>
      <p:ext uri="{BB962C8B-B14F-4D97-AF65-F5344CB8AC3E}">
        <p14:creationId xmlns:p14="http://schemas.microsoft.com/office/powerpoint/2010/main" val="2391412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980728"/>
            <a:ext cx="7024744" cy="576064"/>
          </a:xfrm>
        </p:spPr>
        <p:txBody>
          <a:bodyPr>
            <a:normAutofit fontScale="90000"/>
          </a:bodyPr>
          <a:lstStyle/>
          <a:p>
            <a:r>
              <a:rPr lang="es-ES" b="1" i="1" dirty="0" smtClean="0"/>
              <a:t>El estrés y el </a:t>
            </a:r>
            <a:r>
              <a:rPr lang="es-ES" b="1" i="1" dirty="0" err="1" smtClean="0"/>
              <a:t>distrés</a:t>
            </a:r>
            <a:endParaRPr lang="es-ES" b="1" i="1" dirty="0"/>
          </a:p>
        </p:txBody>
      </p:sp>
      <p:sp>
        <p:nvSpPr>
          <p:cNvPr id="3" name="2 Marcador de contenido"/>
          <p:cNvSpPr>
            <a:spLocks noGrp="1"/>
          </p:cNvSpPr>
          <p:nvPr>
            <p:ph idx="1"/>
          </p:nvPr>
        </p:nvSpPr>
        <p:spPr>
          <a:xfrm>
            <a:off x="755576" y="1556792"/>
            <a:ext cx="7704856" cy="4248472"/>
          </a:xfrm>
        </p:spPr>
        <p:style>
          <a:lnRef idx="1">
            <a:schemeClr val="accent1"/>
          </a:lnRef>
          <a:fillRef idx="2">
            <a:schemeClr val="accent1"/>
          </a:fillRef>
          <a:effectRef idx="1">
            <a:schemeClr val="accent1"/>
          </a:effectRef>
          <a:fontRef idx="minor">
            <a:schemeClr val="dk1"/>
          </a:fontRef>
        </p:style>
        <p:txBody>
          <a:bodyPr>
            <a:normAutofit/>
          </a:bodyPr>
          <a:lstStyle/>
          <a:p>
            <a:pPr marL="68580" indent="0" algn="just">
              <a:buNone/>
            </a:pPr>
            <a:r>
              <a:rPr lang="es-ES" dirty="0" smtClean="0"/>
              <a:t>      Es necesario distinguir entre los conceptos de estrés y </a:t>
            </a:r>
            <a:r>
              <a:rPr lang="es-ES" dirty="0" err="1" smtClean="0"/>
              <a:t>distrés</a:t>
            </a:r>
            <a:r>
              <a:rPr lang="es-ES" dirty="0" smtClean="0"/>
              <a:t> </a:t>
            </a:r>
            <a:r>
              <a:rPr lang="es-ES" dirty="0"/>
              <a:t>.</a:t>
            </a:r>
            <a:r>
              <a:rPr lang="es-ES" dirty="0" smtClean="0"/>
              <a:t> El estrés no es algo negativo, es la respuesta de defensa del organismo, gracias a la cual hemos sobrevivido. Es una respuesta aguda, que pone en marcha para actuar durante un tiempo limitado cuando algo nos amenaza o agrede. Se activa durante el tiempo necesario para conseguir el efecto deseado, que es resolver el problema.</a:t>
            </a:r>
            <a:endParaRPr lang="es-ES" dirty="0"/>
          </a:p>
        </p:txBody>
      </p:sp>
    </p:spTree>
    <p:extLst>
      <p:ext uri="{BB962C8B-B14F-4D97-AF65-F5344CB8AC3E}">
        <p14:creationId xmlns:p14="http://schemas.microsoft.com/office/powerpoint/2010/main" val="4254506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16 CuadroTexto"/>
          <p:cNvSpPr txBox="1"/>
          <p:nvPr/>
        </p:nvSpPr>
        <p:spPr>
          <a:xfrm rot="21600000">
            <a:off x="1043608" y="1289081"/>
            <a:ext cx="7128792" cy="31700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s-ES_tradnl" sz="4000" dirty="0" smtClean="0"/>
              <a:t>El </a:t>
            </a:r>
            <a:r>
              <a:rPr lang="es-ES_tradnl" sz="4000" dirty="0" err="1" smtClean="0"/>
              <a:t>distrés</a:t>
            </a:r>
            <a:r>
              <a:rPr lang="es-ES_tradnl" sz="4000" dirty="0" smtClean="0"/>
              <a:t> en cambio, es el estrés sostenido, el que produce un sobreconsumo infructuoso y nos deja sumidos en la </a:t>
            </a:r>
            <a:r>
              <a:rPr lang="es-ES_tradnl" sz="4000" dirty="0" err="1" smtClean="0"/>
              <a:t>disarmonía</a:t>
            </a:r>
            <a:endParaRPr lang="es-ES" sz="4000" dirty="0"/>
          </a:p>
        </p:txBody>
      </p:sp>
    </p:spTree>
    <p:extLst>
      <p:ext uri="{BB962C8B-B14F-4D97-AF65-F5344CB8AC3E}">
        <p14:creationId xmlns:p14="http://schemas.microsoft.com/office/powerpoint/2010/main" val="7066752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908720"/>
            <a:ext cx="7632848" cy="550920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s-ES_tradnl" sz="3200" dirty="0" smtClean="0"/>
              <a:t>      Se ha demostrado que el </a:t>
            </a:r>
            <a:r>
              <a:rPr lang="es-ES_tradnl" sz="3200" dirty="0" err="1" smtClean="0"/>
              <a:t>distrés</a:t>
            </a:r>
            <a:r>
              <a:rPr lang="es-ES_tradnl" sz="3200" dirty="0" smtClean="0"/>
              <a:t> produce daños neuronales porque hace que el organismo dedique sus esfuerzos a sobrevivir, lleva más sangre y oxígeno a los músculos y, como consecuencia, las áreas destinadas al aprendizaje, desarrollo personal y al control, están menos irrigadas y peor oxigenadas. Esta situación es incompatible con el aprendizaje escolar</a:t>
            </a:r>
            <a:r>
              <a:rPr lang="es-ES_tradnl" dirty="0" smtClean="0"/>
              <a:t>.</a:t>
            </a:r>
            <a:endParaRPr lang="es-ES" dirty="0"/>
          </a:p>
        </p:txBody>
      </p:sp>
    </p:spTree>
    <p:extLst>
      <p:ext uri="{BB962C8B-B14F-4D97-AF65-F5344CB8AC3E}">
        <p14:creationId xmlns:p14="http://schemas.microsoft.com/office/powerpoint/2010/main" val="21763514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1340768"/>
            <a:ext cx="7848872" cy="4647426"/>
          </a:xfrm>
          <a:prstGeom prst="rect">
            <a:avLst/>
          </a:prstGeom>
        </p:spPr>
        <p:style>
          <a:lnRef idx="0">
            <a:scrgbClr r="0" g="0" b="0"/>
          </a:lnRef>
          <a:fillRef idx="1002">
            <a:schemeClr val="lt2"/>
          </a:fillRef>
          <a:effectRef idx="0">
            <a:scrgbClr r="0" g="0" b="0"/>
          </a:effectRef>
          <a:fontRef idx="major"/>
        </p:style>
        <p:txBody>
          <a:bodyPr wrap="square" rtlCol="0">
            <a:spAutoFit/>
          </a:bodyPr>
          <a:lstStyle/>
          <a:p>
            <a:r>
              <a:rPr lang="es-ES_tradnl" sz="3200" dirty="0" smtClean="0"/>
              <a:t>El </a:t>
            </a:r>
            <a:r>
              <a:rPr lang="es-ES_tradnl" sz="3200" b="1" dirty="0" smtClean="0"/>
              <a:t>DISTRÉS</a:t>
            </a:r>
            <a:r>
              <a:rPr lang="es-ES_tradnl" sz="3200" dirty="0" smtClean="0"/>
              <a:t>  se produce cuando el niño se encuentran frente a un problema que le acecha día a día y que no consigue resolver,(en esto </a:t>
            </a:r>
            <a:r>
              <a:rPr lang="es-ES_tradnl" sz="3200" b="1" dirty="0" smtClean="0"/>
              <a:t>debemos atender a los distintos niveles de maduración</a:t>
            </a:r>
            <a:r>
              <a:rPr lang="es-ES_tradnl" sz="3200" dirty="0" smtClean="0"/>
              <a:t>). Entonces  la respuesta defensiva se intensifica y se convierte en algo que frena el desarrollo y el aprendizaje.</a:t>
            </a:r>
            <a:endParaRPr lang="es-ES" sz="3200" dirty="0"/>
          </a:p>
        </p:txBody>
      </p:sp>
    </p:spTree>
    <p:extLst>
      <p:ext uri="{BB962C8B-B14F-4D97-AF65-F5344CB8AC3E}">
        <p14:creationId xmlns:p14="http://schemas.microsoft.com/office/powerpoint/2010/main" val="14573227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980728"/>
            <a:ext cx="7439397" cy="53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Título"/>
          <p:cNvSpPr>
            <a:spLocks noGrp="1"/>
          </p:cNvSpPr>
          <p:nvPr>
            <p:ph type="title"/>
          </p:nvPr>
        </p:nvSpPr>
        <p:spPr>
          <a:xfrm>
            <a:off x="611560" y="451600"/>
            <a:ext cx="4536622" cy="529128"/>
          </a:xfrm>
        </p:spPr>
        <p:txBody>
          <a:bodyPr anchor="t">
            <a:normAutofit fontScale="90000"/>
          </a:bodyPr>
          <a:lstStyle/>
          <a:p>
            <a:r>
              <a:rPr lang="es-ES_tradnl" dirty="0" smtClean="0">
                <a:solidFill>
                  <a:schemeClr val="tx1"/>
                </a:solidFill>
              </a:rPr>
              <a:t>Test figura humana</a:t>
            </a:r>
            <a:endParaRPr lang="es-ES" dirty="0">
              <a:solidFill>
                <a:schemeClr val="tx1"/>
              </a:solidFill>
            </a:endParaRPr>
          </a:p>
        </p:txBody>
      </p:sp>
    </p:spTree>
    <p:extLst>
      <p:ext uri="{BB962C8B-B14F-4D97-AF65-F5344CB8AC3E}">
        <p14:creationId xmlns:p14="http://schemas.microsoft.com/office/powerpoint/2010/main" val="27764499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1268760"/>
            <a:ext cx="7776864" cy="440120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es-ES_tradnl" sz="2800" dirty="0"/>
              <a:t> </a:t>
            </a:r>
            <a:r>
              <a:rPr lang="es-ES_tradnl" sz="2800" dirty="0" smtClean="0"/>
              <a:t>              No </a:t>
            </a:r>
            <a:r>
              <a:rPr lang="es-ES_tradnl" sz="2800" dirty="0"/>
              <a:t>vamos a entrar en enumerar los trastornos metabólicos </a:t>
            </a:r>
            <a:r>
              <a:rPr lang="es-ES_tradnl" sz="2800" dirty="0" smtClean="0"/>
              <a:t> y hormonales que </a:t>
            </a:r>
            <a:r>
              <a:rPr lang="es-ES_tradnl" sz="2800" dirty="0"/>
              <a:t>produce el </a:t>
            </a:r>
            <a:r>
              <a:rPr lang="es-ES_tradnl" sz="2800" dirty="0" err="1"/>
              <a:t>distrés</a:t>
            </a:r>
            <a:r>
              <a:rPr lang="es-ES_tradnl" sz="2800" dirty="0"/>
              <a:t>. </a:t>
            </a:r>
            <a:r>
              <a:rPr lang="es-ES_tradnl" sz="2800" dirty="0" smtClean="0"/>
              <a:t> </a:t>
            </a:r>
          </a:p>
          <a:p>
            <a:pPr algn="just"/>
            <a:r>
              <a:rPr lang="es-ES_tradnl" sz="2800" dirty="0"/>
              <a:t>	</a:t>
            </a:r>
            <a:r>
              <a:rPr lang="es-ES_tradnl" sz="2800" dirty="0" smtClean="0"/>
              <a:t>Un </a:t>
            </a:r>
            <a:r>
              <a:rPr lang="es-ES_tradnl" sz="2800" dirty="0"/>
              <a:t>detalle a tener muy en cuenta </a:t>
            </a:r>
            <a:r>
              <a:rPr lang="es-ES_tradnl" sz="2800" dirty="0" smtClean="0"/>
              <a:t>para </a:t>
            </a:r>
            <a:r>
              <a:rPr lang="es-ES_tradnl" sz="2800" dirty="0"/>
              <a:t>entender este </a:t>
            </a:r>
            <a:r>
              <a:rPr lang="es-ES_tradnl" sz="2800" dirty="0" smtClean="0"/>
              <a:t>problema</a:t>
            </a:r>
            <a:r>
              <a:rPr lang="es-ES_tradnl" sz="2800" b="1" dirty="0" smtClean="0"/>
              <a:t>, </a:t>
            </a:r>
            <a:r>
              <a:rPr lang="es-ES_tradnl" sz="2800" dirty="0" smtClean="0"/>
              <a:t>es </a:t>
            </a:r>
            <a:r>
              <a:rPr lang="es-ES_tradnl" sz="2800" dirty="0"/>
              <a:t>que la mejor forma de quemar la adrenalina sobrante </a:t>
            </a:r>
            <a:r>
              <a:rPr lang="es-ES_tradnl" sz="2800" dirty="0" smtClean="0"/>
              <a:t>en la </a:t>
            </a:r>
            <a:r>
              <a:rPr lang="es-ES_tradnl" sz="2800" dirty="0"/>
              <a:t>sangre es el ejercicio.</a:t>
            </a:r>
            <a:r>
              <a:rPr lang="es-ES" sz="2800" dirty="0"/>
              <a:t> Pero los niños no se pueden mover, </a:t>
            </a:r>
            <a:r>
              <a:rPr lang="es-ES" sz="2800" dirty="0" smtClean="0"/>
              <a:t>sólo </a:t>
            </a:r>
            <a:r>
              <a:rPr lang="es-ES_tradnl" sz="2800" dirty="0" smtClean="0"/>
              <a:t>pueden </a:t>
            </a:r>
            <a:r>
              <a:rPr lang="es-ES_tradnl" sz="2800" dirty="0"/>
              <a:t>moverse en el patio y deben estar  muchas horas en </a:t>
            </a:r>
            <a:r>
              <a:rPr lang="es-ES_tradnl" sz="2800" dirty="0" smtClean="0"/>
              <a:t>clase, o </a:t>
            </a:r>
            <a:r>
              <a:rPr lang="es-ES_tradnl" sz="2800" dirty="0"/>
              <a:t>en casa sin </a:t>
            </a:r>
            <a:r>
              <a:rPr lang="es-ES_tradnl" sz="2800" b="1" dirty="0"/>
              <a:t>molestar</a:t>
            </a:r>
            <a:r>
              <a:rPr lang="es-ES_tradnl" sz="2800" dirty="0"/>
              <a:t>.  </a:t>
            </a:r>
          </a:p>
        </p:txBody>
      </p:sp>
    </p:spTree>
    <p:extLst>
      <p:ext uri="{BB962C8B-B14F-4D97-AF65-F5344CB8AC3E}">
        <p14:creationId xmlns:p14="http://schemas.microsoft.com/office/powerpoint/2010/main" val="7259885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30660" y="908720"/>
            <a:ext cx="7557764" cy="501675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es-ES_tradnl" dirty="0" smtClean="0"/>
              <a:t>	</a:t>
            </a:r>
            <a:r>
              <a:rPr lang="es-ES_tradnl" sz="3200" dirty="0" smtClean="0"/>
              <a:t>Todavía </a:t>
            </a:r>
            <a:r>
              <a:rPr lang="es-ES_tradnl" sz="3200" dirty="0"/>
              <a:t>no se aplican en nuestro entorno las estrategias para optimizar la respuesta pedagógica y mental, como es permitir que los niños se muevan por el aula de forma controlada</a:t>
            </a:r>
            <a:r>
              <a:rPr lang="es-ES_tradnl" sz="3200" dirty="0" smtClean="0"/>
              <a:t>.</a:t>
            </a:r>
          </a:p>
          <a:p>
            <a:pPr algn="just"/>
            <a:r>
              <a:rPr lang="es-ES_tradnl" sz="3200" dirty="0"/>
              <a:t>	</a:t>
            </a:r>
            <a:r>
              <a:rPr lang="es-ES_tradnl" sz="3200" dirty="0" smtClean="0"/>
              <a:t>Piensen en las condiciones que presenta nuestra vida, hogares y centros educativos para facilitar el movimiento y el desarrollo.</a:t>
            </a:r>
            <a:endParaRPr lang="es-ES_tradnl" sz="3200" dirty="0"/>
          </a:p>
        </p:txBody>
      </p:sp>
    </p:spTree>
    <p:extLst>
      <p:ext uri="{BB962C8B-B14F-4D97-AF65-F5344CB8AC3E}">
        <p14:creationId xmlns:p14="http://schemas.microsoft.com/office/powerpoint/2010/main" val="2120129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764705"/>
            <a:ext cx="6637468" cy="432047"/>
          </a:xfrm>
        </p:spPr>
        <p:style>
          <a:lnRef idx="1">
            <a:schemeClr val="accent1"/>
          </a:lnRef>
          <a:fillRef idx="2">
            <a:schemeClr val="accent1"/>
          </a:fillRef>
          <a:effectRef idx="1">
            <a:schemeClr val="accent1"/>
          </a:effectRef>
          <a:fontRef idx="minor">
            <a:schemeClr val="dk1"/>
          </a:fontRef>
        </p:style>
        <p:txBody>
          <a:bodyPr anchor="t">
            <a:normAutofit fontScale="90000"/>
          </a:bodyPr>
          <a:lstStyle/>
          <a:p>
            <a:pPr algn="ctr"/>
            <a:r>
              <a:rPr lang="es-ES_tradnl" sz="2000" b="1" dirty="0" smtClean="0">
                <a:solidFill>
                  <a:schemeClr val="bg2">
                    <a:lumMod val="50000"/>
                  </a:schemeClr>
                </a:solidFill>
              </a:rPr>
              <a:t>REPERCUSIONES EMOCIONALES, MENTALES Y FÍSICAS </a:t>
            </a:r>
            <a:endParaRPr lang="es-ES" sz="2000" b="1" dirty="0">
              <a:solidFill>
                <a:schemeClr val="bg2">
                  <a:lumMod val="50000"/>
                </a:schemeClr>
              </a:solidFill>
            </a:endParaRPr>
          </a:p>
        </p:txBody>
      </p:sp>
      <p:sp>
        <p:nvSpPr>
          <p:cNvPr id="3" name="2 Marcador de texto"/>
          <p:cNvSpPr>
            <a:spLocks noGrp="1"/>
          </p:cNvSpPr>
          <p:nvPr>
            <p:ph type="body" idx="1"/>
          </p:nvPr>
        </p:nvSpPr>
        <p:spPr>
          <a:xfrm>
            <a:off x="611560" y="1484784"/>
            <a:ext cx="7992887" cy="4248472"/>
          </a:xfrm>
        </p:spPr>
        <p:style>
          <a:lnRef idx="1">
            <a:schemeClr val="accent1"/>
          </a:lnRef>
          <a:fillRef idx="2">
            <a:schemeClr val="accent1"/>
          </a:fillRef>
          <a:effectRef idx="1">
            <a:schemeClr val="accent1"/>
          </a:effectRef>
          <a:fontRef idx="minor">
            <a:schemeClr val="dk1"/>
          </a:fontRef>
        </p:style>
        <p:txBody>
          <a:bodyPr/>
          <a:lstStyle/>
          <a:p>
            <a:pPr>
              <a:buClr>
                <a:schemeClr val="tx1"/>
              </a:buClr>
            </a:pPr>
            <a:r>
              <a:rPr lang="es-ES_tradnl" dirty="0" smtClean="0">
                <a:solidFill>
                  <a:schemeClr val="tx1"/>
                </a:solidFill>
              </a:rPr>
              <a:t>	El DISTRÉS, mediante un proceso de sobrecarga, saturación o bloqueo del cuerpo calloso puede producir:</a:t>
            </a:r>
          </a:p>
          <a:p>
            <a:pPr marL="342900" indent="-342900">
              <a:buClr>
                <a:schemeClr val="tx1"/>
              </a:buClr>
              <a:buFont typeface="Courier New" pitchFamily="49" charset="0"/>
              <a:buChar char="o"/>
            </a:pPr>
            <a:r>
              <a:rPr lang="es-ES_tradnl" dirty="0" smtClean="0">
                <a:solidFill>
                  <a:schemeClr val="tx1"/>
                </a:solidFill>
              </a:rPr>
              <a:t>Dificultades de concentración y falta de memoria</a:t>
            </a:r>
          </a:p>
          <a:p>
            <a:pPr marL="342900" indent="-342900">
              <a:buClr>
                <a:schemeClr val="tx1"/>
              </a:buClr>
              <a:buFont typeface="Courier New" pitchFamily="49" charset="0"/>
              <a:buChar char="o"/>
            </a:pPr>
            <a:r>
              <a:rPr lang="es-ES_tradnl" dirty="0" smtClean="0">
                <a:solidFill>
                  <a:schemeClr val="tx1"/>
                </a:solidFill>
              </a:rPr>
              <a:t>Pérdida de confianza y baja autoestima</a:t>
            </a:r>
          </a:p>
          <a:p>
            <a:pPr marL="342900" indent="-342900">
              <a:buClr>
                <a:schemeClr val="tx1"/>
              </a:buClr>
              <a:buFont typeface="Courier New" pitchFamily="49" charset="0"/>
              <a:buChar char="o"/>
            </a:pPr>
            <a:r>
              <a:rPr lang="es-ES_tradnl" dirty="0" smtClean="0">
                <a:solidFill>
                  <a:schemeClr val="tx1"/>
                </a:solidFill>
              </a:rPr>
              <a:t>Inseguridad o miedo.</a:t>
            </a:r>
          </a:p>
          <a:p>
            <a:pPr marL="342900" indent="-342900">
              <a:buClr>
                <a:schemeClr val="tx1"/>
              </a:buClr>
              <a:buFont typeface="Courier New" pitchFamily="49" charset="0"/>
              <a:buChar char="o"/>
            </a:pPr>
            <a:r>
              <a:rPr lang="es-ES_tradnl" dirty="0" smtClean="0">
                <a:solidFill>
                  <a:schemeClr val="tx1"/>
                </a:solidFill>
              </a:rPr>
              <a:t>Tensión y ansiedad.</a:t>
            </a:r>
          </a:p>
          <a:p>
            <a:pPr marL="342900" indent="-342900">
              <a:buClr>
                <a:schemeClr val="tx1"/>
              </a:buClr>
              <a:buFont typeface="Courier New" pitchFamily="49" charset="0"/>
              <a:buChar char="o"/>
            </a:pPr>
            <a:r>
              <a:rPr lang="es-ES_tradnl" dirty="0" smtClean="0">
                <a:solidFill>
                  <a:schemeClr val="tx1"/>
                </a:solidFill>
              </a:rPr>
              <a:t>Dificultar para tomar decisiones, dudas.</a:t>
            </a:r>
          </a:p>
          <a:p>
            <a:pPr marL="342900" indent="-342900">
              <a:buClr>
                <a:schemeClr val="tx1"/>
              </a:buClr>
              <a:buFont typeface="Courier New" pitchFamily="49" charset="0"/>
              <a:buChar char="o"/>
            </a:pPr>
            <a:r>
              <a:rPr lang="es-ES_tradnl" dirty="0" smtClean="0">
                <a:solidFill>
                  <a:schemeClr val="tx1"/>
                </a:solidFill>
              </a:rPr>
              <a:t>Dificultades de relación, aislamiento o </a:t>
            </a:r>
            <a:r>
              <a:rPr lang="es-ES_tradnl" dirty="0" err="1" smtClean="0">
                <a:solidFill>
                  <a:schemeClr val="tx1"/>
                </a:solidFill>
              </a:rPr>
              <a:t>defensividad</a:t>
            </a:r>
            <a:endParaRPr lang="es-ES_tradnl" dirty="0" smtClean="0">
              <a:solidFill>
                <a:schemeClr val="tx1"/>
              </a:solidFill>
            </a:endParaRPr>
          </a:p>
          <a:p>
            <a:pPr marL="342900" indent="-342900">
              <a:buClr>
                <a:schemeClr val="tx1"/>
              </a:buClr>
              <a:buFont typeface="Courier New" pitchFamily="49" charset="0"/>
              <a:buChar char="o"/>
            </a:pPr>
            <a:r>
              <a:rPr lang="es-ES_tradnl" dirty="0" smtClean="0">
                <a:solidFill>
                  <a:schemeClr val="tx1"/>
                </a:solidFill>
              </a:rPr>
              <a:t>Dificultades de orientación espacial y temporal.</a:t>
            </a:r>
          </a:p>
          <a:p>
            <a:pPr marL="342900" indent="-342900">
              <a:buClr>
                <a:schemeClr val="tx1"/>
              </a:buClr>
              <a:buFont typeface="Courier New" pitchFamily="49" charset="0"/>
              <a:buChar char="o"/>
            </a:pPr>
            <a:r>
              <a:rPr lang="es-ES_tradnl" dirty="0" smtClean="0">
                <a:solidFill>
                  <a:schemeClr val="tx1"/>
                </a:solidFill>
              </a:rPr>
              <a:t>Pensamientos repetitivos.</a:t>
            </a:r>
          </a:p>
          <a:p>
            <a:pPr marL="342900" indent="-342900">
              <a:buClr>
                <a:schemeClr val="tx1"/>
              </a:buClr>
              <a:buFont typeface="Courier New" pitchFamily="49" charset="0"/>
              <a:buChar char="o"/>
            </a:pPr>
            <a:r>
              <a:rPr lang="es-ES_tradnl" dirty="0" smtClean="0">
                <a:solidFill>
                  <a:schemeClr val="tx1"/>
                </a:solidFill>
              </a:rPr>
              <a:t>Incertidumbre, agitación y ansiedad.</a:t>
            </a:r>
          </a:p>
          <a:p>
            <a:pPr marL="342900" indent="-342900">
              <a:buClr>
                <a:schemeClr val="tx1"/>
              </a:buClr>
              <a:buFont typeface="Courier New" pitchFamily="49" charset="0"/>
              <a:buChar char="o"/>
            </a:pPr>
            <a:endParaRPr lang="es-ES_tradnl" dirty="0" smtClean="0">
              <a:solidFill>
                <a:schemeClr val="tx1"/>
              </a:solidFill>
            </a:endParaRPr>
          </a:p>
          <a:p>
            <a:pPr marL="342900" indent="-342900">
              <a:buClr>
                <a:schemeClr val="tx1"/>
              </a:buClr>
              <a:buFont typeface="Wingdings" pitchFamily="2" charset="2"/>
              <a:buChar char="§"/>
            </a:pPr>
            <a:endParaRPr lang="es-ES_tradnl" dirty="0" smtClean="0">
              <a:solidFill>
                <a:schemeClr val="tx1"/>
              </a:solidFill>
            </a:endParaRPr>
          </a:p>
          <a:p>
            <a:pPr marL="457200" indent="-457200">
              <a:buClr>
                <a:schemeClr val="tx1"/>
              </a:buClr>
              <a:buFont typeface="Arial" pitchFamily="34" charset="0"/>
              <a:buChar char="•"/>
            </a:pPr>
            <a:endParaRPr lang="es-ES_tradnl" dirty="0">
              <a:solidFill>
                <a:schemeClr val="tx1"/>
              </a:solidFill>
            </a:endParaRPr>
          </a:p>
          <a:p>
            <a:pPr marL="457200" indent="-457200">
              <a:buFont typeface="Arial" pitchFamily="34" charset="0"/>
              <a:buChar char="•"/>
            </a:pPr>
            <a:endParaRPr lang="es-ES_tradnl" dirty="0" smtClean="0">
              <a:solidFill>
                <a:schemeClr val="tx1"/>
              </a:solidFill>
            </a:endParaRPr>
          </a:p>
        </p:txBody>
      </p:sp>
    </p:spTree>
    <p:extLst>
      <p:ext uri="{BB962C8B-B14F-4D97-AF65-F5344CB8AC3E}">
        <p14:creationId xmlns:p14="http://schemas.microsoft.com/office/powerpoint/2010/main" val="5817427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283</TotalTime>
  <Words>475</Words>
  <Application>Microsoft Office PowerPoint</Application>
  <PresentationFormat>Presentación en pantalla (4:3)</PresentationFormat>
  <Paragraphs>49</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Austin</vt:lpstr>
      <vt:lpstr>El estrés</vt:lpstr>
      <vt:lpstr>El estrés y el distrés</vt:lpstr>
      <vt:lpstr>Presentación de PowerPoint</vt:lpstr>
      <vt:lpstr>Presentación de PowerPoint</vt:lpstr>
      <vt:lpstr>Presentación de PowerPoint</vt:lpstr>
      <vt:lpstr>Test figura humana</vt:lpstr>
      <vt:lpstr>Presentación de PowerPoint</vt:lpstr>
      <vt:lpstr>Presentación de PowerPoint</vt:lpstr>
      <vt:lpstr>REPERCUSIONES EMOCIONALES, MENTALES Y FÍSICAS </vt:lpstr>
      <vt:lpstr>Presentación de PowerPoint</vt:lpstr>
      <vt:lpstr>Cuando un niño vive bajo un alto nivel de presión, no debemos pedirle que cambie sin más, no puede percibir que si no cambia no nos gusta, porque es posible que tenga problemas de autoestima o que se sienta culpable.</vt:lpstr>
      <vt:lpstr>Hemos de ayudarle a desarrollar la consciencia, la voluntad, el espíritu de esfuerzo y su autoestima, transmitiéndole la sensación de que no es un niño problemático, sino que es un ser fantástico que merece  toda nuestra atención positiva y  que tiene algunos problemas que vamos a resolver.</vt:lpstr>
      <vt:lpstr>La educación y el desarrollo del niño ha de estar menos saturada de información y más cargada de aprendizajes dirigidos a la FORMACIÓN. Basada en desarrollo social e inteligencia emocional.  </vt:lpstr>
      <vt:lpstr> Los niños pasan muchas horas haciendo deberes, estudiando y memorizando datos que olvidan pronto, e invierten muy poco tiempo en estudiar procedimientos y formas de autoconocimiento, y adaptación a un grupo social</vt:lpstr>
      <vt:lpstr> No podemos dejar de señalar la facilidad  y el poco esfuerzo que nuestros hijos emplean para acceder a todo lo que necesitan o quieren.   Además la sobreprotección a la que los sometemos impide el desarrollo motor e intelectual, saltando o frenando etapas importantísimas en su desarrollo como  la succión, arrastre, gateo, caminar, correr etc.  </vt:lpstr>
      <vt:lpstr> Todos estos trastornos están reforzados por un sistema de vida muy exigente, competitiva, acelerada, donde se valora mucho más la cantidad que la calidad, la rapidez  frente al sosiego y la tranquilidad, la producción frente al trabajo bien hecho.            Controlado por unos medios de comunicación  que refuerzan todos estos problemas ( violencia, velocidad, consumismo, contenidos  inapropiados, etc. ). Repasen mentalmente los programas de televisión que veían ustedes y los que sus hijos ven.           </vt:lpstr>
      <vt:lpstr> No hay que dejar de mencionar los efectos de una vida  DESNATURALIZADA, sedentaria, donde se ha sustituido el juego y el ejercicio por el deporte de competición, donde no se desarrollan relaciones entre iguales.    Con una alimentación dominada por los azúcares y harinas refinadas, lácteos e hidratos de carbono, aditivos, colorantes, conservantes etc. que constituyen una autentica bomba  en el cerebro del niño.  </vt:lpstr>
    </vt:vector>
  </TitlesOfParts>
  <Company>Luffi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estrés</dc:title>
  <dc:creator>Luffi</dc:creator>
  <cp:lastModifiedBy>Luffi</cp:lastModifiedBy>
  <cp:revision>46</cp:revision>
  <dcterms:created xsi:type="dcterms:W3CDTF">2015-03-20T12:49:40Z</dcterms:created>
  <dcterms:modified xsi:type="dcterms:W3CDTF">2017-10-09T07:58:43Z</dcterms:modified>
</cp:coreProperties>
</file>